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74" r:id="rId12"/>
    <p:sldId id="275" r:id="rId13"/>
    <p:sldId id="276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719"/>
  </p:normalViewPr>
  <p:slideViewPr>
    <p:cSldViewPr snapToGrid="0">
      <p:cViewPr varScale="1">
        <p:scale>
          <a:sx n="72" d="100"/>
          <a:sy n="72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5D825-6D97-46E4-B8F5-82E21A244BEB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17631-5B3D-451B-8CB6-26FF71946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17631-5B3D-451B-8CB6-26FF71946C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17631-5B3D-451B-8CB6-26FF71946C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8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17631-5B3D-451B-8CB6-26FF71946C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0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17631-5B3D-451B-8CB6-26FF71946C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0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17631-5B3D-451B-8CB6-26FF71946C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9209-6694-4DC7-8111-E34AF5C2F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621F4D-C38D-4EE2-9D85-082DA7309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6F82-D868-430E-8D77-E8AF5921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6883F-77B3-41C0-89CA-E0983BD42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6488-3AB1-46D5-AB51-D7B8F380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905DB-2C97-4812-841F-A7F903BD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64998-1687-4CE8-876B-53922E925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E7BA-AE81-4313-AE27-3B316C3C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A990-2114-4D08-9E7F-38B4B8C04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3B7EE-E2DF-4406-8EA8-BB1225C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88671-687F-41A3-8A6D-31281D6CE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F6F90-CFFE-4100-8469-ACB149C7A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5FF3F-1F72-4803-8F81-0E432472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5EB8-B089-4929-B65E-3144CB98A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4EE10-DD80-40BF-A89F-40739DF8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4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60BA-AB44-46E5-9C11-BA14459A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BB34-80CB-4C50-9524-00E908B78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1FF97-787C-4FA1-85B1-451B3901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5BC3-15EF-4E61-99D4-689EFF06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79C70-7C7E-44E7-BCED-F4400852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FA27-50D5-468C-899C-E938B8F2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A504F-9863-4F72-B158-A4E53588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A83A9-0595-4FF4-A811-BFCCE4FD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3EA0D-9EEC-454C-A2A2-3C7D60F4B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12DBD-296F-4E4D-8486-767FE6DC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F90E2-C79B-4929-8C99-8BBC8575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5E939-1E37-43A8-8B3D-D6AC54F98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20A2E-CC5F-4DAD-A292-7891A6F0F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E8FBA-DD19-44A6-BFF5-C75E9FEB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60657-CEBF-4F69-825C-CD1CDCE3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503D7-B24A-4401-878F-25854DBA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8AF4-F7AB-4BF0-9030-F3FE7D39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AA14C-93EA-4E66-890C-F9360B1A1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D4D37-78FC-4817-AD26-0E47B4B0F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AD2F1-BF6F-40F6-9708-684A65896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5D2B5B-2329-4A1E-800D-5EEFF0761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10816-31C5-44E2-A6C3-61444DD9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E392E-4922-47B2-B0F6-6E39242A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4D296C-5FA9-41DF-B455-8382631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3FE53-8400-4B09-A467-4F85BD64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73BC6-5444-4BA1-86C5-2DB29F9E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90764-0B22-4593-9C6B-E00DD62E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D0F79-C372-413E-8A07-6D94CB5E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21288-833A-4510-B143-D017C5FA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5E1DF-D5FF-476B-BE03-AF6ACFC7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05C9C-B3A8-4192-AC9D-55152D167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7661-FA6C-4BBD-877B-B83A7BA7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3DE0-BF72-4864-BDE8-DD1F16AB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C0955-66BE-436D-A071-E3B9393EF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C18CE-9F12-4B85-98E6-90213C92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2B9F4-53AF-4684-A9A5-C9D91357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A829B-1E83-4D76-9AC7-9B6526A7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650C-8511-4C1F-A741-89C11844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4BF6E-459F-4251-BDB8-7C74D1D62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68DF4-6BCD-4CCC-9209-C3FCDBC3A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1E11-4BAD-4E0D-AF01-373F6F66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5BD6D-2C45-43E0-A291-94E432DF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752D-A929-4273-BBAE-7EDB193A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D352CA-FFE4-4C7A-A494-0CA5B3BB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4DF4F-0528-4E70-977B-AC12CB202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FD33-77F0-4775-8A6F-0A51A55D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859DF-ED03-4553-AD02-2FDC24B713F0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B2AE7-927C-4271-A552-4161B026B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1399-5741-4B36-9170-EB4B417FB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7B45-E652-42D8-B3D7-1EB72A06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269AF-4C89-459F-92CF-5B33AA040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84394-5729-419E-AC56-30ACA994C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3" y="461639"/>
            <a:ext cx="11833933" cy="3311371"/>
          </a:xfrm>
        </p:spPr>
        <p:txBody>
          <a:bodyPr>
            <a:normAutofit/>
          </a:bodyPr>
          <a:lstStyle/>
          <a:p>
            <a: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Causality-Free Modeling of a Wind Turbine</a:t>
            </a:r>
            <a:b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Open-loop and Closed-loop Validation</a:t>
            </a:r>
            <a:b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br>
              <a:rPr lang="en-US" sz="44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Kazi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Mohsin, Mohammad Odeh, Tri Ngo, </a:t>
            </a:r>
            <a:r>
              <a:rPr lang="en-US" sz="2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Tuhin</a:t>
            </a:r>
            <a:r>
              <a:rPr lang="en-US" sz="2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2BEDB-82B9-4E52-9489-03324F728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441"/>
            <a:ext cx="9144000" cy="13849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Mechanical &amp; Aerospace Engineering </a:t>
            </a:r>
          </a:p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Central Florida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7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DD702D1-D657-4AC4-866A-6F0E19186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4682" r="4477" b="5821"/>
          <a:stretch/>
        </p:blipFill>
        <p:spPr>
          <a:xfrm>
            <a:off x="1" y="1430923"/>
            <a:ext cx="7543800" cy="496663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4377163-7070-9429-C3B5-4AFFFDB3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1" y="1721921"/>
            <a:ext cx="4218431" cy="425825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Pitching Maneuvers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   inputs: 3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inputs: 2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hysteresis effect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705D8F-C5A9-8668-12C4-41B65081C29E}"/>
              </a:ext>
            </a:extLst>
          </p:cNvPr>
          <p:cNvSpPr txBox="1">
            <a:spLocks/>
          </p:cNvSpPr>
          <p:nvPr/>
        </p:nvSpPr>
        <p:spPr>
          <a:xfrm>
            <a:off x="429768" y="411480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2.x</a:t>
            </a:r>
          </a:p>
        </p:txBody>
      </p:sp>
    </p:spTree>
    <p:extLst>
      <p:ext uri="{BB962C8B-B14F-4D97-AF65-F5344CB8AC3E}">
        <p14:creationId xmlns:p14="http://schemas.microsoft.com/office/powerpoint/2010/main" val="374302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5705D8F-C5A9-8668-12C4-41B65081C29E}"/>
              </a:ext>
            </a:extLst>
          </p:cNvPr>
          <p:cNvSpPr txBox="1">
            <a:spLocks/>
          </p:cNvSpPr>
          <p:nvPr/>
        </p:nvSpPr>
        <p:spPr>
          <a:xfrm>
            <a:off x="429768" y="411480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3.x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FD7980C-9B33-6E5E-4C47-DF59972D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0737"/>
            <a:ext cx="7150422" cy="35456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4">
                <a:extLst>
                  <a:ext uri="{FF2B5EF4-FFF2-40B4-BE49-F238E27FC236}">
                    <a16:creationId xmlns:a16="http://schemas.microsoft.com/office/drawing/2014/main" id="{D48063E1-A214-0DAE-A822-180EBC5C8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4986" y="1721920"/>
                <a:ext cx="4217247" cy="418650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Test cases: </a:t>
                </a:r>
              </a:p>
              <a:p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3.1: Stepped wind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8−30−8</m:t>
                    </m:r>
                  </m:oMath>
                </a14:m>
                <a:endParaRPr lang="en-US" sz="20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3.2: Wind gust</a:t>
                </a:r>
              </a:p>
              <a:p>
                <a:r>
                  <a:rPr lang="en-US" sz="20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3.3: Sinusoidal Wind</a:t>
                </a:r>
              </a:p>
              <a:p>
                <a:pPr marL="0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Controllers: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ROSCO controller</a:t>
                </a:r>
              </a:p>
            </p:txBody>
          </p:sp>
        </mc:Choice>
        <mc:Fallback>
          <p:sp>
            <p:nvSpPr>
              <p:cNvPr id="7" name="Content Placeholder 14">
                <a:extLst>
                  <a:ext uri="{FF2B5EF4-FFF2-40B4-BE49-F238E27FC236}">
                    <a16:creationId xmlns:a16="http://schemas.microsoft.com/office/drawing/2014/main" id="{D48063E1-A214-0DAE-A822-180EBC5C8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4986" y="1721920"/>
                <a:ext cx="4217247" cy="4186509"/>
              </a:xfrm>
              <a:blipFill>
                <a:blip r:embed="rId4"/>
                <a:stretch>
                  <a:fillRect l="-1590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74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4D5E-9C65-49A7-9A1C-943A2C5C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3.1–2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79F31-387B-0FF9-495C-78F718B5541D}"/>
              </a:ext>
            </a:extLst>
          </p:cNvPr>
          <p:cNvSpPr/>
          <p:nvPr/>
        </p:nvSpPr>
        <p:spPr>
          <a:xfrm>
            <a:off x="7296727" y="1517904"/>
            <a:ext cx="4581237" cy="480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pic>
        <p:nvPicPr>
          <p:cNvPr id="6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45305B2-9B5C-AD7E-C1BB-31E3C67CB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7" y="1302546"/>
            <a:ext cx="5538555" cy="5024363"/>
          </a:xfr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76DF719-00DE-CD3C-F4B5-4DE3AAEA8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99" y="1302546"/>
            <a:ext cx="5340050" cy="5024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B8418-1BEA-F460-9B7A-05D461751E9E}"/>
              </a:ext>
            </a:extLst>
          </p:cNvPr>
          <p:cNvSpPr txBox="1"/>
          <p:nvPr/>
        </p:nvSpPr>
        <p:spPr>
          <a:xfrm>
            <a:off x="7478147" y="637071"/>
            <a:ext cx="8027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CRAFTS v/s OpenFAST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ROSCO</a:t>
            </a:r>
          </a:p>
        </p:txBody>
      </p:sp>
    </p:spTree>
    <p:extLst>
      <p:ext uri="{BB962C8B-B14F-4D97-AF65-F5344CB8AC3E}">
        <p14:creationId xmlns:p14="http://schemas.microsoft.com/office/powerpoint/2010/main" val="57245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4D5E-9C65-49A7-9A1C-943A2C5C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3.2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66DEC-7C88-F959-E625-0D9D52A6F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r="899"/>
          <a:stretch/>
        </p:blipFill>
        <p:spPr>
          <a:xfrm>
            <a:off x="64008" y="1293078"/>
            <a:ext cx="7414140" cy="5264934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B705593-197C-6D1D-EA4D-63AC8D9386FF}"/>
              </a:ext>
            </a:extLst>
          </p:cNvPr>
          <p:cNvSpPr txBox="1">
            <a:spLocks/>
          </p:cNvSpPr>
          <p:nvPr/>
        </p:nvSpPr>
        <p:spPr>
          <a:xfrm>
            <a:off x="7542156" y="1745061"/>
            <a:ext cx="4218432" cy="39593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Domain Analysis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rise, peak, settling time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overshoot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OpenFAST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E41F6-52C2-836E-7B28-E61F1417FFC3}"/>
              </a:ext>
            </a:extLst>
          </p:cNvPr>
          <p:cNvSpPr txBox="1"/>
          <p:nvPr/>
        </p:nvSpPr>
        <p:spPr>
          <a:xfrm>
            <a:off x="7478147" y="637071"/>
            <a:ext cx="8027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CRAFTS v/s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OpenFast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Controllers: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ROSCO </a:t>
            </a:r>
          </a:p>
        </p:txBody>
      </p:sp>
    </p:spTree>
    <p:extLst>
      <p:ext uri="{BB962C8B-B14F-4D97-AF65-F5344CB8AC3E}">
        <p14:creationId xmlns:p14="http://schemas.microsoft.com/office/powerpoint/2010/main" val="225636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F41AE8E3-BA57-4916-A3FA-DAA30A20A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1317434"/>
            <a:ext cx="7920088" cy="5656407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F9A54B7-E541-2165-7B90-216973A98B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3801" y="1721922"/>
                <a:ext cx="4218432" cy="395935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Sinusoid @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=0.036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𝐻𝑧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F9A54B7-E541-2165-7B90-216973A98B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3801" y="1721922"/>
                <a:ext cx="4218432" cy="3959352"/>
              </a:xfrm>
              <a:blipFill>
                <a:blip r:embed="rId4"/>
                <a:stretch>
                  <a:fillRect l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2421033-E5A7-422C-B05A-93BAFD67357E}"/>
              </a:ext>
            </a:extLst>
          </p:cNvPr>
          <p:cNvSpPr/>
          <p:nvPr/>
        </p:nvSpPr>
        <p:spPr>
          <a:xfrm>
            <a:off x="0" y="6558012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0AD8856-92B7-4EEC-B2D0-602263F4F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A569C9-E196-3B0B-C555-C211A2370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3.3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C76F6-7B8F-51EE-D49F-BD5401151BDD}"/>
              </a:ext>
            </a:extLst>
          </p:cNvPr>
          <p:cNvSpPr txBox="1"/>
          <p:nvPr/>
        </p:nvSpPr>
        <p:spPr>
          <a:xfrm>
            <a:off x="7478147" y="637071"/>
            <a:ext cx="8027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CRAFTS v/s OpenFAST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ROSCO</a:t>
            </a:r>
          </a:p>
        </p:txBody>
      </p:sp>
    </p:spTree>
    <p:extLst>
      <p:ext uri="{BB962C8B-B14F-4D97-AF65-F5344CB8AC3E}">
        <p14:creationId xmlns:p14="http://schemas.microsoft.com/office/powerpoint/2010/main" val="221514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929687-D9D7-4C1B-824F-1B25ABB8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Work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A3721-8598-43B1-8BB0-619B93477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7" y="1690688"/>
            <a:ext cx="11353800" cy="435133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Control-oriented, Reconfigurable, and Acausal Floating Turbine Simulator (CRAFTS).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 against OpenFAST, an industry-standard platform, for several test cases.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Floating platform will be incorporated to model FOWTs.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Co-control design with individual pitch control, mooring line actuation, and multivariable robust control will be explored.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58111-723D-4F66-BB55-0E7AF4B5BE4D}"/>
              </a:ext>
            </a:extLst>
          </p:cNvPr>
          <p:cNvSpPr/>
          <p:nvPr/>
        </p:nvSpPr>
        <p:spPr>
          <a:xfrm>
            <a:off x="0" y="6558012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13EE1C8-CCB8-4749-8FDA-A115087B8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2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55CA6-B90E-485D-B47F-6C2D1340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781699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38" name="Rectangle 2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8161-D448-4C03-81B3-BE400320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10"/>
            <a:ext cx="10143668" cy="27004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approach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Validation &amp;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Conclusion &amp; future work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126A1E-C650-4957-858E-3331A387AEDE}"/>
              </a:ext>
            </a:extLst>
          </p:cNvPr>
          <p:cNvSpPr/>
          <p:nvPr/>
        </p:nvSpPr>
        <p:spPr>
          <a:xfrm>
            <a:off x="0" y="6595353"/>
            <a:ext cx="12192000" cy="262647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A29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19B480E-27DB-425A-AB86-895BC1AE7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11" y="5924145"/>
            <a:ext cx="723089" cy="9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7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31DEE-5162-4924-A2B6-3706521C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895115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Approach</a:t>
            </a:r>
            <a:endParaRPr lang="en-US" b="1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A05D-87B5-413E-92E1-EEF59485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00" y="1798911"/>
            <a:ext cx="11383362" cy="536880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Control-oriented, Reconfigurable, and Acausal Floating Turbine Simulator (CRAFTS)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CRAFTS is built using an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object-oriented, declarative, multi-domain modeling language </a:t>
            </a:r>
            <a:r>
              <a:rPr lang="en-US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Modelica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Acausal connection of components governed by mathematical equations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Plug and play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Reuse/swapping of model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Increased composability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User-friendly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computationally efficient to facilitate control co-design</a:t>
            </a:r>
          </a:p>
          <a:p>
            <a:pPr marL="0" indent="0">
              <a:buNone/>
            </a:pPr>
            <a:r>
              <a:rPr 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03F75-4C88-4162-B269-A0B69CA57B73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2C4E248-0B85-40E3-B852-BE346963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892704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295C3-EE5E-458E-8D5E-A68C735A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857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Overview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10BBB3-B531-4DD6-9E34-BDB5DE5EE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523" y="1573698"/>
            <a:ext cx="5600259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A7A71D-A3C2-4300-9247-9942CFCEB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427" y="1892213"/>
            <a:ext cx="4015373" cy="3073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A91A46-CFBC-46AC-87E6-FAEA2A204011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BBE35D8-F7B6-4FAB-8983-838CBF091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3C6CE-10B6-4A3A-B5F6-4195966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974960"/>
          </a:xfrm>
        </p:spPr>
        <p:txBody>
          <a:bodyPr anchor="b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Overview</a:t>
            </a:r>
            <a:endParaRPr lang="en-US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F35C2-2916-4D93-9EDE-7E8CEF738114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BCF1658-CEF1-4C6D-9792-5FC3DDB0C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1BCBFF-DD58-4311-BE2E-B9EA48D2A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310162"/>
              </p:ext>
            </p:extLst>
          </p:nvPr>
        </p:nvGraphicFramePr>
        <p:xfrm>
          <a:off x="825264" y="2300140"/>
          <a:ext cx="10039474" cy="3855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3039">
                  <a:extLst>
                    <a:ext uri="{9D8B030D-6E8A-4147-A177-3AD203B41FA5}">
                      <a16:colId xmlns:a16="http://schemas.microsoft.com/office/drawing/2014/main" val="3233035823"/>
                    </a:ext>
                  </a:extLst>
                </a:gridCol>
                <a:gridCol w="3375872">
                  <a:extLst>
                    <a:ext uri="{9D8B030D-6E8A-4147-A177-3AD203B41FA5}">
                      <a16:colId xmlns:a16="http://schemas.microsoft.com/office/drawing/2014/main" val="2513719919"/>
                    </a:ext>
                  </a:extLst>
                </a:gridCol>
                <a:gridCol w="3390563">
                  <a:extLst>
                    <a:ext uri="{9D8B030D-6E8A-4147-A177-3AD203B41FA5}">
                      <a16:colId xmlns:a16="http://schemas.microsoft.com/office/drawing/2014/main" val="4246429795"/>
                    </a:ext>
                  </a:extLst>
                </a:gridCol>
              </a:tblGrid>
              <a:tr h="90662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Fast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CRAFTS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3473804962"/>
                  </a:ext>
                </a:extLst>
              </a:tr>
              <a:tr h="5105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Wake/Induction Model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Dynamic BEM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BEM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3312459429"/>
                  </a:ext>
                </a:extLst>
              </a:tr>
              <a:tr h="5105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Blade/Airfoil Model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Unsteady Polar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Static Polar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439637963"/>
                  </a:ext>
                </a:extLst>
              </a:tr>
              <a:tr h="51057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2276839577"/>
                  </a:ext>
                </a:extLst>
              </a:tr>
              <a:tr h="51057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3994972215"/>
                  </a:ext>
                </a:extLst>
              </a:tr>
              <a:tr h="906626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Linear/Non-Linear Model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Non-linear</a:t>
                      </a:r>
                    </a:p>
                  </a:txBody>
                  <a:tcPr marL="105771" marR="105771" marT="52886" marB="528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Non-linear</a:t>
                      </a:r>
                    </a:p>
                  </a:txBody>
                  <a:tcPr marL="105771" marR="105771" marT="52886" marB="52886"/>
                </a:tc>
                <a:extLst>
                  <a:ext uri="{0D108BD9-81ED-4DB2-BD59-A6C34878D82A}">
                    <a16:rowId xmlns:a16="http://schemas.microsoft.com/office/drawing/2014/main" val="167102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307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9ABA9-366B-4312-B18F-EF346B0E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Cases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FF3C-569F-46EF-90EA-2F00DE374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4" y="2481943"/>
            <a:ext cx="10784862" cy="36950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 1.x: Rotor speed maneuvers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 2.x: Pitch maneuvers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 3.x: Turbine control for a variety of wind conditions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FD2C06-97EF-4765-A3D8-5CE7860808C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DA89B27-6B4E-4B64-B9B5-C20BF71C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6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4D5E-9C65-49A7-9A1C-943A2C5C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1.1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9A7513F4-5FB2-498C-BE9F-88225A18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" y="1329159"/>
            <a:ext cx="7861797" cy="5228853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14">
                <a:extLst>
                  <a:ext uri="{FF2B5EF4-FFF2-40B4-BE49-F238E27FC236}">
                    <a16:creationId xmlns:a16="http://schemas.microsoft.com/office/drawing/2014/main" id="{7FAEAED5-348F-8B44-40D7-8EC138FAB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4469" y="1718819"/>
                <a:ext cx="4217764" cy="3985594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1.1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=12.83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Slight discrepancy at higher rpm for rotor torque.</a:t>
                </a:r>
              </a:p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Torque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@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7.56 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𝑟𝑝𝑚</m:t>
                    </m:r>
                  </m:oMath>
                </a14:m>
                <a:endParaRPr lang="en-US" sz="20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ontent Placeholder 14">
                <a:extLst>
                  <a:ext uri="{FF2B5EF4-FFF2-40B4-BE49-F238E27FC236}">
                    <a16:creationId xmlns:a16="http://schemas.microsoft.com/office/drawing/2014/main" id="{7FAEAED5-348F-8B44-40D7-8EC138FAB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4469" y="1718819"/>
                <a:ext cx="4217764" cy="3985594"/>
              </a:xfrm>
              <a:blipFill>
                <a:blip r:embed="rId3"/>
                <a:stretch>
                  <a:fillRect l="-2402" t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45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14D5E-9C65-49A7-9A1C-943A2C5C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Validation: TC 1.2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F0EDC06-53AF-4B51-BB2F-AEFF68DB3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2546"/>
            <a:ext cx="7919797" cy="5305423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45C06D42-49CD-8E94-1652-3163B8EF8F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9903" y="1721921"/>
                <a:ext cx="4212330" cy="3959352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TC 1.2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=18.39 </m:t>
                    </m:r>
                    <m:f>
                      <m:fPr>
                        <m:type m:val="skw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Thrust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2.8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@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7.56 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𝑟𝑝𝑚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45C06D42-49CD-8E94-1652-3163B8EF8F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9903" y="1721921"/>
                <a:ext cx="4212330" cy="3959352"/>
              </a:xfrm>
              <a:blipFill>
                <a:blip r:embed="rId4"/>
                <a:stretch>
                  <a:fillRect l="-2102" t="-4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6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A14D5E-9C65-49A7-9A1C-943A2C5C2C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768" y="411480"/>
                <a:ext cx="11201400" cy="1106424"/>
              </a:xfrm>
            </p:spPr>
            <p:txBody>
              <a:bodyPr>
                <a:no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7A14D5E-9C65-49A7-9A1C-943A2C5C2C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768" y="411480"/>
                <a:ext cx="11201400" cy="1106424"/>
              </a:xfrm>
              <a:blipFill>
                <a:blip r:embed="rId3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879F31-387B-0FF9-495C-78F718B5541D}"/>
              </a:ext>
            </a:extLst>
          </p:cNvPr>
          <p:cNvSpPr/>
          <p:nvPr/>
        </p:nvSpPr>
        <p:spPr>
          <a:xfrm>
            <a:off x="7296727" y="1517904"/>
            <a:ext cx="4581237" cy="480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DE834C-F559-4952-8519-9079EC0D3360}"/>
              </a:ext>
            </a:extLst>
          </p:cNvPr>
          <p:cNvSpPr/>
          <p:nvPr/>
        </p:nvSpPr>
        <p:spPr>
          <a:xfrm>
            <a:off x="0" y="6558013"/>
            <a:ext cx="12192000" cy="2999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CA29"/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FD2BDC9-2CAE-47D7-89C2-34FFE9B64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301" y="5908431"/>
            <a:ext cx="703699" cy="949569"/>
          </a:xfrm>
          <a:prstGeom prst="rect">
            <a:avLst/>
          </a:prstGeom>
        </p:spPr>
      </p:pic>
      <p:pic>
        <p:nvPicPr>
          <p:cNvPr id="5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BFE378E4-0F29-D6B0-5826-0EF9D8A0D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4" y="1253960"/>
            <a:ext cx="5838714" cy="4623087"/>
          </a:xfr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117C273A-FBDE-352F-60BD-C9565735D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8" y="1222579"/>
            <a:ext cx="6052057" cy="46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{C88658D5-3B0F-604D-83A6-CABF9E3FA02B}tf10001072</Template>
  <TotalTime>1846</TotalTime>
  <Words>430</Words>
  <Application>Microsoft Office PowerPoint</Application>
  <PresentationFormat>Widescreen</PresentationFormat>
  <Paragraphs>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Causality-Free Modeling of a Wind Turbine with Open-loop and Closed-loop Validation Results  Kazi Mohsin, Mohammad Odeh, Tri Ngo, Tuhin Das</vt:lpstr>
      <vt:lpstr>Presentation Outline</vt:lpstr>
      <vt:lpstr>Modeling Approach</vt:lpstr>
      <vt:lpstr>Modeling Overview</vt:lpstr>
      <vt:lpstr>Modeling Overview</vt:lpstr>
      <vt:lpstr>Test Cases</vt:lpstr>
      <vt:lpstr>Validation: TC 1.1</vt:lpstr>
      <vt:lpstr>Validation: TC 1.2</vt:lpstr>
      <vt:lpstr>Validation: C_P-λ curves</vt:lpstr>
      <vt:lpstr>PowerPoint Presentation</vt:lpstr>
      <vt:lpstr>PowerPoint Presentation</vt:lpstr>
      <vt:lpstr>Validation: TC 3.1–2 </vt:lpstr>
      <vt:lpstr>Validation: TC 3.2 </vt:lpstr>
      <vt:lpstr>Validation: TC 3.3 </vt:lpstr>
      <vt:lpstr>Conclusions &amp; Future Work</vt:lpstr>
    </vt:vector>
  </TitlesOfParts>
  <Company>University of Central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Causality-Free Modeling of a Wind Turbine with Open-loop and Closed-loop Validation Results  By  Kazi Mohsin, Moe Odeh, Dr. Tri Ngo, Dr. Tuhin Das</dc:title>
  <dc:creator>Kazi Ishtiak Mohsin</dc:creator>
  <cp:lastModifiedBy>Kazi Ishtiak Mohsin</cp:lastModifiedBy>
  <cp:revision>39</cp:revision>
  <dcterms:created xsi:type="dcterms:W3CDTF">2022-09-27T21:28:56Z</dcterms:created>
  <dcterms:modified xsi:type="dcterms:W3CDTF">2022-09-30T20:47:14Z</dcterms:modified>
</cp:coreProperties>
</file>